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9" r:id="rId3"/>
    <p:sldId id="280" r:id="rId4"/>
    <p:sldId id="281" r:id="rId5"/>
    <p:sldId id="282" r:id="rId6"/>
    <p:sldId id="283" r:id="rId7"/>
    <p:sldId id="284" r:id="rId8"/>
    <p:sldId id="273" r:id="rId9"/>
    <p:sldId id="275" r:id="rId10"/>
    <p:sldId id="276" r:id="rId11"/>
    <p:sldId id="277" r:id="rId12"/>
    <p:sldId id="268" r:id="rId13"/>
    <p:sldId id="271" r:id="rId14"/>
    <p:sldId id="270" r:id="rId15"/>
    <p:sldId id="278" r:id="rId16"/>
    <p:sldId id="285" r:id="rId17"/>
  </p:sldIdLst>
  <p:sldSz cx="12192000" cy="6858000"/>
  <p:notesSz cx="6807200" cy="99393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714" autoAdjust="0"/>
  </p:normalViewPr>
  <p:slideViewPr>
    <p:cSldViewPr snapToGrid="0">
      <p:cViewPr varScale="1">
        <p:scale>
          <a:sx n="56" d="100"/>
          <a:sy n="56" d="100"/>
        </p:scale>
        <p:origin x="-13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ZILIM\Desktop\2017%20bam%20karar&#305;n&#305;n%20toplam%20karar%20oran&#305;%20cez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ZILIM\Desktop\Yeni%20Microsoft%20Excel%20&#199;al&#305;&#351;ma%20Sayfas&#305;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ZILIM\Desktop\&#304;&#350;%20S&#220;RE&#199;LER&#304;%20TOPLANTISI%20&#199;ALI&#350;MALARI\MEYRA%20PALACE%20HAZIRLIK\slayt_3_bamlar&#305;n%20yarg&#305;tay&#305;n%20i&#351;%20y&#252;k&#252;ne%20etkisi%20huku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ZILIM\Desktop\&#304;&#350;%20S&#220;RE&#199;LER&#304;%20TOPLANTISI%20&#199;ALI&#350;MALARI\MEYRA%20PALACE%20HAZIRLIK\slaty%204%20bamlar&#305;n%20yarg&#305;tay%20i&#351;%20y&#252;k&#252;ne%20etkisi%20ycb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_al__ma_Sayfas_1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3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_al__ma_Sayfas_3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view3D>
      <c:rotX val="0"/>
      <c:perspective val="0"/>
    </c:view3D>
    <c:plotArea>
      <c:layout/>
      <c:bar3DChart>
        <c:barDir val="bar"/>
        <c:grouping val="stacked"/>
        <c:ser>
          <c:idx val="0"/>
          <c:order val="0"/>
          <c:dPt>
            <c:idx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8CC-420C-98CC-ECAE4CC39CCB}"/>
              </c:ext>
            </c:extLst>
          </c:dPt>
          <c:dPt>
            <c:idx val="1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8CC-420C-98CC-ECAE4CC39CCB}"/>
              </c:ext>
            </c:extLst>
          </c:dPt>
          <c:dPt>
            <c:idx val="3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8CC-420C-98CC-ECAE4CC39CCB}"/>
              </c:ext>
            </c:extLst>
          </c:dPt>
          <c:dPt>
            <c:idx val="4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8CC-420C-98CC-ECAE4CC39CCB}"/>
              </c:ext>
            </c:extLst>
          </c:dPt>
          <c:dLbls>
            <c:dLbl>
              <c:idx val="0"/>
              <c:layout>
                <c:manualLayout>
                  <c:x val="0.14009661835748793"/>
                  <c:y val="2.043049746997361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CC-420C-98CC-ECAE4CC39CCB}"/>
                </c:ext>
              </c:extLst>
            </c:dLbl>
            <c:dLbl>
              <c:idx val="1"/>
              <c:layout>
                <c:manualLayout>
                  <c:x val="3.2608695652173919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8CC-420C-98CC-ECAE4CC39CCB}"/>
                </c:ext>
              </c:extLst>
            </c:dLbl>
            <c:dLbl>
              <c:idx val="2"/>
              <c:layout>
                <c:manualLayout>
                  <c:x val="3.0193236714975813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8CC-420C-98CC-ECAE4CC39CCB}"/>
                </c:ext>
              </c:extLst>
            </c:dLbl>
            <c:dLbl>
              <c:idx val="3"/>
              <c:layout>
                <c:manualLayout>
                  <c:x val="0.15458937198067635"/>
                  <c:y val="2.62677824613946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8CC-420C-98CC-ECAE4CC39CCB}"/>
                </c:ext>
              </c:extLst>
            </c:dLbl>
            <c:dLbl>
              <c:idx val="4"/>
              <c:layout>
                <c:manualLayout>
                  <c:x val="3.1400871086766341E-2"/>
                  <c:y val="-2.6753913813851038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8CC-420C-98CC-ECAE4CC39CCB}"/>
                </c:ext>
              </c:extLst>
            </c:dLbl>
            <c:dLbl>
              <c:idx val="5"/>
              <c:layout>
                <c:manualLayout>
                  <c:x val="3.1400966183574894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8CC-420C-98CC-ECAE4CC39C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000"/>
                </a:pPr>
                <a:endParaRPr lang="tr-T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Sayfa2!$A$1:$F$1</c:f>
              <c:strCache>
                <c:ptCount val="6"/>
                <c:pt idx="0">
                  <c:v>CEZA DAİRELERİ TOPLAM KARAR SAYISI </c:v>
                </c:pt>
                <c:pt idx="1">
                  <c:v>CEZA DAİRELERİNE BAMDAN GELENLERE VERİLEN KARAR SAYISI</c:v>
                </c:pt>
                <c:pt idx="2">
                  <c:v>ORAN</c:v>
                </c:pt>
                <c:pt idx="3">
                  <c:v>HUKUK DAİRELERİ TOPLAM KARAR SAYISI </c:v>
                </c:pt>
                <c:pt idx="4">
                  <c:v>HUKUK DAİRELERİNE BAMDAN GELENLERE VERİLEN KARAR SAYISI</c:v>
                </c:pt>
                <c:pt idx="5">
                  <c:v>ORAN </c:v>
                </c:pt>
              </c:strCache>
            </c:strRef>
          </c:cat>
          <c:val>
            <c:numRef>
              <c:f>Sayfa2!$A$2:$F$2</c:f>
              <c:numCache>
                <c:formatCode>General</c:formatCode>
                <c:ptCount val="6"/>
                <c:pt idx="0">
                  <c:v>277090</c:v>
                </c:pt>
                <c:pt idx="1">
                  <c:v>1057</c:v>
                </c:pt>
                <c:pt idx="2" formatCode="#,000">
                  <c:v>0.38146450611714616</c:v>
                </c:pt>
                <c:pt idx="3">
                  <c:v>351562</c:v>
                </c:pt>
                <c:pt idx="4">
                  <c:v>11721</c:v>
                </c:pt>
                <c:pt idx="5" formatCode="#,000">
                  <c:v>3.3339780749910397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8CC-420C-98CC-ECAE4CC39CCB}"/>
            </c:ext>
          </c:extLst>
        </c:ser>
        <c:dLbls/>
        <c:shape val="box"/>
        <c:axId val="64113664"/>
        <c:axId val="66749184"/>
        <c:axId val="0"/>
      </c:bar3DChart>
      <c:catAx>
        <c:axId val="64113664"/>
        <c:scaling>
          <c:orientation val="minMax"/>
        </c:scaling>
        <c:delete val="1"/>
        <c:axPos val="l"/>
        <c:numFmt formatCode="General" sourceLinked="0"/>
        <c:tickLblPos val="nextTo"/>
        <c:crossAx val="66749184"/>
        <c:crosses val="autoZero"/>
        <c:auto val="1"/>
        <c:lblAlgn val="ctr"/>
        <c:lblOffset val="100"/>
      </c:catAx>
      <c:valAx>
        <c:axId val="66749184"/>
        <c:scaling>
          <c:orientation val="minMax"/>
        </c:scaling>
        <c:axPos val="b"/>
        <c:majorGridlines/>
        <c:numFmt formatCode="General" sourceLinked="1"/>
        <c:tickLblPos val="nextTo"/>
        <c:crossAx val="641136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2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3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4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5"/>
        <c:txPr>
          <a:bodyPr/>
          <a:lstStyle/>
          <a:p>
            <a:pPr>
              <a:defRPr sz="2000"/>
            </a:pPr>
            <a:endParaRPr lang="tr-TR"/>
          </a:p>
        </c:txPr>
      </c:legendEntry>
      <c:layout>
        <c:manualLayout>
          <c:xMode val="edge"/>
          <c:yMode val="edge"/>
          <c:x val="0.66031315379055877"/>
          <c:y val="2.8646591002583568E-2"/>
          <c:w val="0.33244046939784722"/>
          <c:h val="0.94854410298625369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view3D>
      <c:rotX val="0"/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'2018'!$P$1:$P$3</c:f>
              <c:strCache>
                <c:ptCount val="1"/>
                <c:pt idx="0">
                  <c:v>2018 İLK ALTI AYI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A7-4AC4-9D34-C0570020CC5C}"/>
              </c:ext>
            </c:extLst>
          </c:dPt>
          <c:dPt>
            <c:idx val="1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A7-4AC4-9D34-C0570020CC5C}"/>
              </c:ext>
            </c:extLst>
          </c:dPt>
          <c:dPt>
            <c:idx val="4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A7-4AC4-9D34-C0570020CC5C}"/>
              </c:ext>
            </c:extLst>
          </c:dPt>
          <c:dPt>
            <c:idx val="5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DA7-4AC4-9D34-C0570020CC5C}"/>
              </c:ext>
            </c:extLst>
          </c:dPt>
          <c:dLbls>
            <c:dLbl>
              <c:idx val="0"/>
              <c:layout>
                <c:manualLayout>
                  <c:x val="9.6269549540809359E-3"/>
                  <c:y val="-1.2747931534542173E-1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DA7-4AC4-9D34-C0570020CC5C}"/>
                </c:ext>
              </c:extLst>
            </c:dLbl>
            <c:dLbl>
              <c:idx val="2"/>
              <c:layout>
                <c:manualLayout>
                  <c:x val="1.6503351349852813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DA7-4AC4-9D34-C0570020CC5C}"/>
                </c:ext>
              </c:extLst>
            </c:dLbl>
            <c:dLbl>
              <c:idx val="4"/>
              <c:layout>
                <c:manualLayout>
                  <c:x val="8.2516756749264272E-3"/>
                  <c:y val="-3.476748763564174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DA7-4AC4-9D34-C0570020CC5C}"/>
                </c:ext>
              </c:extLst>
            </c:dLbl>
            <c:dLbl>
              <c:idx val="5"/>
              <c:layout>
                <c:manualLayout>
                  <c:x val="2.2004468466470483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DA7-4AC4-9D34-C0570020CC5C}"/>
                </c:ext>
              </c:extLst>
            </c:dLbl>
            <c:dLbl>
              <c:idx val="6"/>
              <c:layout>
                <c:manualLayout>
                  <c:x val="9.6618357487922701E-3"/>
                  <c:y val="-2.6753913813851038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DA7-4AC4-9D34-C0570020CC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000"/>
                </a:pPr>
                <a:endParaRPr lang="tr-T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'2018'!$O$4:$O$10</c:f>
              <c:strCache>
                <c:ptCount val="7"/>
                <c:pt idx="0">
                  <c:v>CEZA DAİRELERİ </c:v>
                </c:pt>
                <c:pt idx="1">
                  <c:v>CEZA DAİRELERİNE BAMDAN GELENLERE VERİLEN KARAR SAYISI</c:v>
                </c:pt>
                <c:pt idx="2">
                  <c:v>ORAN </c:v>
                </c:pt>
                <c:pt idx="4">
                  <c:v>HUKUKDAİRELERİ </c:v>
                </c:pt>
                <c:pt idx="5">
                  <c:v>HUKUK DAİRELERİNE BAMDAN GELENLERE VERİLEN KARAR SAYISI</c:v>
                </c:pt>
                <c:pt idx="6">
                  <c:v>ORAN </c:v>
                </c:pt>
              </c:strCache>
            </c:strRef>
          </c:cat>
          <c:val>
            <c:numRef>
              <c:f>'2018'!$P$4:$P$10</c:f>
              <c:numCache>
                <c:formatCode>General</c:formatCode>
                <c:ptCount val="7"/>
                <c:pt idx="0">
                  <c:v>129355</c:v>
                </c:pt>
                <c:pt idx="1">
                  <c:v>4284</c:v>
                </c:pt>
                <c:pt idx="2" formatCode="#,000">
                  <c:v>3.3118163194310228</c:v>
                </c:pt>
                <c:pt idx="4">
                  <c:v>150395</c:v>
                </c:pt>
                <c:pt idx="5">
                  <c:v>14308</c:v>
                </c:pt>
                <c:pt idx="6" formatCode="#,000">
                  <c:v>9.5136141494065622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8DA7-4AC4-9D34-C0570020CC5C}"/>
            </c:ext>
          </c:extLst>
        </c:ser>
        <c:dLbls/>
        <c:shape val="box"/>
        <c:axId val="66803968"/>
        <c:axId val="66822144"/>
        <c:axId val="0"/>
      </c:bar3DChart>
      <c:catAx>
        <c:axId val="66803968"/>
        <c:scaling>
          <c:orientation val="minMax"/>
        </c:scaling>
        <c:delete val="1"/>
        <c:axPos val="l"/>
        <c:numFmt formatCode="General" sourceLinked="0"/>
        <c:tickLblPos val="nextTo"/>
        <c:crossAx val="66822144"/>
        <c:crosses val="autoZero"/>
        <c:auto val="1"/>
        <c:lblAlgn val="ctr"/>
        <c:lblOffset val="100"/>
      </c:catAx>
      <c:valAx>
        <c:axId val="66822144"/>
        <c:scaling>
          <c:orientation val="minMax"/>
        </c:scaling>
        <c:axPos val="b"/>
        <c:majorGridlines/>
        <c:numFmt formatCode="General" sourceLinked="1"/>
        <c:tickLblPos val="nextTo"/>
        <c:crossAx val="668039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2"/>
        <c:txPr>
          <a:bodyPr/>
          <a:lstStyle/>
          <a:p>
            <a:pPr>
              <a:defRPr sz="2000"/>
            </a:pPr>
            <a:endParaRPr lang="tr-TR"/>
          </a:p>
        </c:txPr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000"/>
            </a:pPr>
            <a:endParaRPr lang="tr-TR"/>
          </a:p>
        </c:txPr>
      </c:legendEntry>
      <c:layout>
        <c:manualLayout>
          <c:xMode val="edge"/>
          <c:yMode val="edge"/>
          <c:x val="0.71345325040891638"/>
          <c:y val="5.783301595968874E-2"/>
          <c:w val="0.28533902012248474"/>
          <c:h val="0.92811360551628019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lineChart>
        <c:grouping val="standard"/>
        <c:ser>
          <c:idx val="0"/>
          <c:order val="0"/>
          <c:tx>
            <c:strRef>
              <c:f>Sayfa2!$B$1</c:f>
              <c:strCache>
                <c:ptCount val="1"/>
                <c:pt idx="0">
                  <c:v>2016</c:v>
                </c:pt>
              </c:strCache>
            </c:strRef>
          </c:tx>
          <c:spPr>
            <a:ln w="34925"/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500"/>
                </a:pPr>
                <a:endParaRPr lang="tr-TR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Sayfa2!$A$2:$A$13</c:f>
              <c:strCache>
                <c:ptCount val="12"/>
                <c:pt idx="0">
                  <c:v>Ocak   </c:v>
                </c:pt>
                <c:pt idx="1">
                  <c:v>Şubat  </c:v>
                </c:pt>
                <c:pt idx="2">
                  <c:v>Mart   </c:v>
                </c:pt>
                <c:pt idx="3">
                  <c:v>Nisan  </c:v>
                </c:pt>
                <c:pt idx="4">
                  <c:v>Mayıs  </c:v>
                </c:pt>
                <c:pt idx="5">
                  <c:v>Haziran</c:v>
                </c:pt>
                <c:pt idx="6">
                  <c:v>Temmuz </c:v>
                </c:pt>
                <c:pt idx="7">
                  <c:v>Ağustos</c:v>
                </c:pt>
                <c:pt idx="8">
                  <c:v>Eylül  </c:v>
                </c:pt>
                <c:pt idx="9">
                  <c:v>Ekim   </c:v>
                </c:pt>
                <c:pt idx="10">
                  <c:v>Kasım  </c:v>
                </c:pt>
                <c:pt idx="11">
                  <c:v>Aralık </c:v>
                </c:pt>
              </c:strCache>
            </c:strRef>
          </c:cat>
          <c:val>
            <c:numRef>
              <c:f>Sayfa2!$B$2:$B$13</c:f>
              <c:numCache>
                <c:formatCode>General</c:formatCode>
                <c:ptCount val="12"/>
                <c:pt idx="0">
                  <c:v>43864</c:v>
                </c:pt>
                <c:pt idx="1">
                  <c:v>50285</c:v>
                </c:pt>
                <c:pt idx="2">
                  <c:v>51844</c:v>
                </c:pt>
                <c:pt idx="3">
                  <c:v>48965</c:v>
                </c:pt>
                <c:pt idx="4">
                  <c:v>50686</c:v>
                </c:pt>
                <c:pt idx="5">
                  <c:v>57644</c:v>
                </c:pt>
                <c:pt idx="6">
                  <c:v>43022</c:v>
                </c:pt>
                <c:pt idx="7">
                  <c:v>36870</c:v>
                </c:pt>
                <c:pt idx="8">
                  <c:v>29195</c:v>
                </c:pt>
                <c:pt idx="9">
                  <c:v>50709</c:v>
                </c:pt>
                <c:pt idx="10">
                  <c:v>28549</c:v>
                </c:pt>
                <c:pt idx="11">
                  <c:v>22260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D5-486E-93B2-4B97570D5A60}"/>
            </c:ext>
          </c:extLst>
        </c:ser>
        <c:ser>
          <c:idx val="1"/>
          <c:order val="1"/>
          <c:tx>
            <c:strRef>
              <c:f>Sayfa2!$C$1</c:f>
              <c:strCache>
                <c:ptCount val="1"/>
                <c:pt idx="0">
                  <c:v>2017</c:v>
                </c:pt>
              </c:strCache>
            </c:strRef>
          </c:tx>
          <c:spPr>
            <a:ln w="34925"/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tr-TR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Sayfa2!$A$2:$A$13</c:f>
              <c:strCache>
                <c:ptCount val="12"/>
                <c:pt idx="0">
                  <c:v>Ocak   </c:v>
                </c:pt>
                <c:pt idx="1">
                  <c:v>Şubat  </c:v>
                </c:pt>
                <c:pt idx="2">
                  <c:v>Mart   </c:v>
                </c:pt>
                <c:pt idx="3">
                  <c:v>Nisan  </c:v>
                </c:pt>
                <c:pt idx="4">
                  <c:v>Mayıs  </c:v>
                </c:pt>
                <c:pt idx="5">
                  <c:v>Haziran</c:v>
                </c:pt>
                <c:pt idx="6">
                  <c:v>Temmuz </c:v>
                </c:pt>
                <c:pt idx="7">
                  <c:v>Ağustos</c:v>
                </c:pt>
                <c:pt idx="8">
                  <c:v>Eylül  </c:v>
                </c:pt>
                <c:pt idx="9">
                  <c:v>Ekim   </c:v>
                </c:pt>
                <c:pt idx="10">
                  <c:v>Kasım  </c:v>
                </c:pt>
                <c:pt idx="11">
                  <c:v>Aralık </c:v>
                </c:pt>
              </c:strCache>
            </c:strRef>
          </c:cat>
          <c:val>
            <c:numRef>
              <c:f>Sayfa2!$C$2:$C$13</c:f>
              <c:numCache>
                <c:formatCode>General</c:formatCode>
                <c:ptCount val="12"/>
                <c:pt idx="0">
                  <c:v>15859</c:v>
                </c:pt>
                <c:pt idx="1">
                  <c:v>15179</c:v>
                </c:pt>
                <c:pt idx="2">
                  <c:v>16533</c:v>
                </c:pt>
                <c:pt idx="3">
                  <c:v>13503</c:v>
                </c:pt>
                <c:pt idx="4">
                  <c:v>12847</c:v>
                </c:pt>
                <c:pt idx="5">
                  <c:v>13284</c:v>
                </c:pt>
                <c:pt idx="6">
                  <c:v>14155</c:v>
                </c:pt>
                <c:pt idx="7">
                  <c:v>6346</c:v>
                </c:pt>
                <c:pt idx="8">
                  <c:v>13644</c:v>
                </c:pt>
                <c:pt idx="9">
                  <c:v>13129</c:v>
                </c:pt>
                <c:pt idx="10">
                  <c:v>10400</c:v>
                </c:pt>
                <c:pt idx="11">
                  <c:v>11758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3D5-486E-93B2-4B97570D5A60}"/>
            </c:ext>
          </c:extLst>
        </c:ser>
        <c:ser>
          <c:idx val="2"/>
          <c:order val="2"/>
          <c:tx>
            <c:strRef>
              <c:f>Sayfa2!$D$1</c:f>
              <c:strCache>
                <c:ptCount val="1"/>
                <c:pt idx="0">
                  <c:v>2018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tr-TR"/>
              </a:p>
            </c:txPr>
            <c:dLblPos val="b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Sayfa2!$A$2:$A$13</c:f>
              <c:strCache>
                <c:ptCount val="12"/>
                <c:pt idx="0">
                  <c:v>Ocak   </c:v>
                </c:pt>
                <c:pt idx="1">
                  <c:v>Şubat  </c:v>
                </c:pt>
                <c:pt idx="2">
                  <c:v>Mart   </c:v>
                </c:pt>
                <c:pt idx="3">
                  <c:v>Nisan  </c:v>
                </c:pt>
                <c:pt idx="4">
                  <c:v>Mayıs  </c:v>
                </c:pt>
                <c:pt idx="5">
                  <c:v>Haziran</c:v>
                </c:pt>
                <c:pt idx="6">
                  <c:v>Temmuz </c:v>
                </c:pt>
                <c:pt idx="7">
                  <c:v>Ağustos</c:v>
                </c:pt>
                <c:pt idx="8">
                  <c:v>Eylül  </c:v>
                </c:pt>
                <c:pt idx="9">
                  <c:v>Ekim   </c:v>
                </c:pt>
                <c:pt idx="10">
                  <c:v>Kasım  </c:v>
                </c:pt>
                <c:pt idx="11">
                  <c:v>Aralık </c:v>
                </c:pt>
              </c:strCache>
            </c:strRef>
          </c:cat>
          <c:val>
            <c:numRef>
              <c:f>Sayfa2!$D$2:$D$13</c:f>
              <c:numCache>
                <c:formatCode>General</c:formatCode>
                <c:ptCount val="12"/>
                <c:pt idx="0">
                  <c:v>14716</c:v>
                </c:pt>
                <c:pt idx="1">
                  <c:v>14093</c:v>
                </c:pt>
                <c:pt idx="2">
                  <c:v>14112</c:v>
                </c:pt>
                <c:pt idx="3">
                  <c:v>12911</c:v>
                </c:pt>
                <c:pt idx="4">
                  <c:v>15187</c:v>
                </c:pt>
                <c:pt idx="5">
                  <c:v>10930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3D5-486E-93B2-4B97570D5A60}"/>
            </c:ext>
          </c:extLst>
        </c:ser>
        <c:dLbls/>
        <c:marker val="1"/>
        <c:axId val="68883200"/>
        <c:axId val="68884736"/>
      </c:lineChart>
      <c:catAx>
        <c:axId val="68883200"/>
        <c:scaling>
          <c:orientation val="minMax"/>
        </c:scaling>
        <c:axPos val="b"/>
        <c:numFmt formatCode="General" sourceLinked="0"/>
        <c:majorTickMark val="none"/>
        <c:tickLblPos val="nextTo"/>
        <c:crossAx val="68884736"/>
        <c:crosses val="autoZero"/>
        <c:auto val="1"/>
        <c:lblAlgn val="ctr"/>
        <c:lblOffset val="100"/>
      </c:catAx>
      <c:valAx>
        <c:axId val="688847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Dosya</a:t>
                </a:r>
                <a:r>
                  <a:rPr lang="tr-TR"/>
                  <a:t> Sayıları</a:t>
                </a:r>
                <a:r>
                  <a:rPr lang="en-US"/>
                  <a:t> </a:t>
                </a: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688832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lineChart>
        <c:grouping val="standard"/>
        <c:ser>
          <c:idx val="0"/>
          <c:order val="0"/>
          <c:tx>
            <c:strRef>
              <c:f>Sayfa2!$B$1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</c:spPr>
          <c:marker>
            <c:spPr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tr-TR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Sayfa2!$A$2:$A$13</c:f>
              <c:strCache>
                <c:ptCount val="12"/>
                <c:pt idx="0">
                  <c:v>Ocak   </c:v>
                </c:pt>
                <c:pt idx="1">
                  <c:v>Şubat  </c:v>
                </c:pt>
                <c:pt idx="2">
                  <c:v>Mart   </c:v>
                </c:pt>
                <c:pt idx="3">
                  <c:v>Nisan  </c:v>
                </c:pt>
                <c:pt idx="4">
                  <c:v>Mayıs  </c:v>
                </c:pt>
                <c:pt idx="5">
                  <c:v>Haziran</c:v>
                </c:pt>
                <c:pt idx="6">
                  <c:v>Temmuz </c:v>
                </c:pt>
                <c:pt idx="7">
                  <c:v>Ağustos</c:v>
                </c:pt>
                <c:pt idx="8">
                  <c:v>Eylül  </c:v>
                </c:pt>
                <c:pt idx="9">
                  <c:v>Ekim   </c:v>
                </c:pt>
                <c:pt idx="10">
                  <c:v>Kasım  </c:v>
                </c:pt>
                <c:pt idx="11">
                  <c:v>Aralık </c:v>
                </c:pt>
              </c:strCache>
            </c:strRef>
          </c:cat>
          <c:val>
            <c:numRef>
              <c:f>Sayfa2!$B$2:$B$13</c:f>
              <c:numCache>
                <c:formatCode>General</c:formatCode>
                <c:ptCount val="12"/>
                <c:pt idx="0">
                  <c:v>41496</c:v>
                </c:pt>
                <c:pt idx="1">
                  <c:v>44993</c:v>
                </c:pt>
                <c:pt idx="2">
                  <c:v>45507</c:v>
                </c:pt>
                <c:pt idx="3">
                  <c:v>46820</c:v>
                </c:pt>
                <c:pt idx="4">
                  <c:v>50734</c:v>
                </c:pt>
                <c:pt idx="5">
                  <c:v>57950</c:v>
                </c:pt>
                <c:pt idx="6">
                  <c:v>31847</c:v>
                </c:pt>
                <c:pt idx="7">
                  <c:v>31604</c:v>
                </c:pt>
                <c:pt idx="8">
                  <c:v>17134</c:v>
                </c:pt>
                <c:pt idx="9">
                  <c:v>16986</c:v>
                </c:pt>
                <c:pt idx="10">
                  <c:v>9731</c:v>
                </c:pt>
                <c:pt idx="11">
                  <c:v>7869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18-43AB-9BC2-8879B8627AB9}"/>
            </c:ext>
          </c:extLst>
        </c:ser>
        <c:ser>
          <c:idx val="1"/>
          <c:order val="1"/>
          <c:tx>
            <c:strRef>
              <c:f>Sayfa2!$D$1</c:f>
              <c:strCache>
                <c:ptCount val="1"/>
                <c:pt idx="0">
                  <c:v>2017</c:v>
                </c:pt>
              </c:strCache>
            </c:strRef>
          </c:tx>
          <c:spPr>
            <a:ln w="34925"/>
          </c:spPr>
          <c:dLbls>
            <c:dLbl>
              <c:idx val="7"/>
              <c:layout>
                <c:manualLayout>
                  <c:x val="-2.2512077294686079E-2"/>
                  <c:y val="-2.6738060053744996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18-43AB-9BC2-8879B8627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tr-TR"/>
              </a:p>
            </c:txPr>
            <c:dLblPos val="b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Sayfa2!$A$2:$A$13</c:f>
              <c:strCache>
                <c:ptCount val="12"/>
                <c:pt idx="0">
                  <c:v>Ocak   </c:v>
                </c:pt>
                <c:pt idx="1">
                  <c:v>Şubat  </c:v>
                </c:pt>
                <c:pt idx="2">
                  <c:v>Mart   </c:v>
                </c:pt>
                <c:pt idx="3">
                  <c:v>Nisan  </c:v>
                </c:pt>
                <c:pt idx="4">
                  <c:v>Mayıs  </c:v>
                </c:pt>
                <c:pt idx="5">
                  <c:v>Haziran</c:v>
                </c:pt>
                <c:pt idx="6">
                  <c:v>Temmuz </c:v>
                </c:pt>
                <c:pt idx="7">
                  <c:v>Ağustos</c:v>
                </c:pt>
                <c:pt idx="8">
                  <c:v>Eylül  </c:v>
                </c:pt>
                <c:pt idx="9">
                  <c:v>Ekim   </c:v>
                </c:pt>
                <c:pt idx="10">
                  <c:v>Kasım  </c:v>
                </c:pt>
                <c:pt idx="11">
                  <c:v>Aralık </c:v>
                </c:pt>
              </c:strCache>
            </c:strRef>
          </c:cat>
          <c:val>
            <c:numRef>
              <c:f>Sayfa2!$D$2:$D$13</c:f>
              <c:numCache>
                <c:formatCode>General</c:formatCode>
                <c:ptCount val="12"/>
                <c:pt idx="0">
                  <c:v>7516</c:v>
                </c:pt>
                <c:pt idx="1">
                  <c:v>6369</c:v>
                </c:pt>
                <c:pt idx="2">
                  <c:v>7555</c:v>
                </c:pt>
                <c:pt idx="3">
                  <c:v>6595</c:v>
                </c:pt>
                <c:pt idx="4">
                  <c:v>6781</c:v>
                </c:pt>
                <c:pt idx="5">
                  <c:v>6425</c:v>
                </c:pt>
                <c:pt idx="6">
                  <c:v>6521</c:v>
                </c:pt>
                <c:pt idx="7">
                  <c:v>2552</c:v>
                </c:pt>
                <c:pt idx="8">
                  <c:v>5178</c:v>
                </c:pt>
                <c:pt idx="9">
                  <c:v>5602</c:v>
                </c:pt>
                <c:pt idx="10">
                  <c:v>6546</c:v>
                </c:pt>
                <c:pt idx="11">
                  <c:v>7375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818-43AB-9BC2-8879B8627AB9}"/>
            </c:ext>
          </c:extLst>
        </c:ser>
        <c:ser>
          <c:idx val="2"/>
          <c:order val="2"/>
          <c:tx>
            <c:strRef>
              <c:f>Sayfa2!$C$1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pPr>
              <a:solidFill>
                <a:schemeClr val="accent6">
                  <a:lumMod val="50000"/>
                </a:schemeClr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tr-TR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Sayfa2!$A$2:$A$13</c:f>
              <c:strCache>
                <c:ptCount val="12"/>
                <c:pt idx="0">
                  <c:v>Ocak   </c:v>
                </c:pt>
                <c:pt idx="1">
                  <c:v>Şubat  </c:v>
                </c:pt>
                <c:pt idx="2">
                  <c:v>Mart   </c:v>
                </c:pt>
                <c:pt idx="3">
                  <c:v>Nisan  </c:v>
                </c:pt>
                <c:pt idx="4">
                  <c:v>Mayıs  </c:v>
                </c:pt>
                <c:pt idx="5">
                  <c:v>Haziran</c:v>
                </c:pt>
                <c:pt idx="6">
                  <c:v>Temmuz </c:v>
                </c:pt>
                <c:pt idx="7">
                  <c:v>Ağustos</c:v>
                </c:pt>
                <c:pt idx="8">
                  <c:v>Eylül  </c:v>
                </c:pt>
                <c:pt idx="9">
                  <c:v>Ekim   </c:v>
                </c:pt>
                <c:pt idx="10">
                  <c:v>Kasım  </c:v>
                </c:pt>
                <c:pt idx="11">
                  <c:v>Aralık </c:v>
                </c:pt>
              </c:strCache>
            </c:strRef>
          </c:cat>
          <c:val>
            <c:numRef>
              <c:f>Sayfa2!$C$2:$C$13</c:f>
              <c:numCache>
                <c:formatCode>General</c:formatCode>
                <c:ptCount val="12"/>
                <c:pt idx="0">
                  <c:v>8689</c:v>
                </c:pt>
                <c:pt idx="1">
                  <c:v>8443</c:v>
                </c:pt>
                <c:pt idx="2">
                  <c:v>10450</c:v>
                </c:pt>
                <c:pt idx="3">
                  <c:v>9236</c:v>
                </c:pt>
                <c:pt idx="4">
                  <c:v>10580</c:v>
                </c:pt>
                <c:pt idx="5">
                  <c:v>8072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818-43AB-9BC2-8879B8627AB9}"/>
            </c:ext>
          </c:extLst>
        </c:ser>
        <c:dLbls/>
        <c:marker val="1"/>
        <c:axId val="70532096"/>
        <c:axId val="70542080"/>
      </c:lineChart>
      <c:catAx>
        <c:axId val="70532096"/>
        <c:scaling>
          <c:orientation val="minMax"/>
        </c:scaling>
        <c:axPos val="b"/>
        <c:numFmt formatCode="General" sourceLinked="0"/>
        <c:majorTickMark val="none"/>
        <c:tickLblPos val="nextTo"/>
        <c:crossAx val="70542080"/>
        <c:crosses val="autoZero"/>
        <c:auto val="1"/>
        <c:lblAlgn val="ctr"/>
        <c:lblOffset val="100"/>
      </c:catAx>
      <c:valAx>
        <c:axId val="705420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</a:t>
                </a:r>
                <a:r>
                  <a:rPr lang="tr-TR"/>
                  <a:t>osya Sayısı</a:t>
                </a:r>
                <a:endParaRPr lang="en-US"/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705320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481-46CD-B560-61615AC5A8D0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481-46CD-B560-61615AC5A8D0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481-46CD-B560-61615AC5A8D0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481-46CD-B560-61615AC5A8D0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481-46CD-B560-61615AC5A8D0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481-46CD-B560-61615AC5A8D0}"/>
              </c:ext>
            </c:extLst>
          </c:dPt>
          <c:dLbls>
            <c:dLbl>
              <c:idx val="2"/>
              <c:layout>
                <c:manualLayout>
                  <c:x val="-4.830917874396135E-3"/>
                  <c:y val="3.7942352444236695E-2"/>
                </c:manualLayout>
              </c:layout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81-46CD-B560-61615AC5A8D0}"/>
                </c:ext>
              </c:extLst>
            </c:dLbl>
            <c:dLbl>
              <c:idx val="3"/>
              <c:layout>
                <c:manualLayout>
                  <c:x val="7.2463768115942047E-3"/>
                  <c:y val="2.3349139965684117E-2"/>
                </c:manualLayout>
              </c:layout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481-46CD-B560-61615AC5A8D0}"/>
                </c:ext>
              </c:extLst>
            </c:dLbl>
            <c:dLbl>
              <c:idx val="4"/>
              <c:layout>
                <c:manualLayout>
                  <c:x val="9.2726996082011532E-3"/>
                  <c:y val="4.2308825469315418E-3"/>
                </c:manualLayout>
              </c:layout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481-46CD-B560-61615AC5A8D0}"/>
                </c:ext>
              </c:extLst>
            </c:dLbl>
            <c:dLbl>
              <c:idx val="5"/>
              <c:layout>
                <c:manualLayout>
                  <c:x val="6.8719506094933158E-2"/>
                  <c:y val="1.1361115285799145E-2"/>
                </c:manualLayout>
              </c:layout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481-46CD-B560-61615AC5A8D0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Sayfa1!$A$2:$A$7</c:f>
              <c:strCache>
                <c:ptCount val="6"/>
                <c:pt idx="0">
                  <c:v>ONAMA</c:v>
                </c:pt>
                <c:pt idx="1">
                  <c:v>BOZMA</c:v>
                </c:pt>
                <c:pt idx="2">
                  <c:v>RED</c:v>
                </c:pt>
                <c:pt idx="3">
                  <c:v>GÖNDERME</c:v>
                </c:pt>
                <c:pt idx="4">
                  <c:v>GERİ ÇEVİRME</c:v>
                </c:pt>
                <c:pt idx="5">
                  <c:v>DİĞER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95319</c:v>
                </c:pt>
                <c:pt idx="1">
                  <c:v>109694</c:v>
                </c:pt>
                <c:pt idx="2">
                  <c:v>7656</c:v>
                </c:pt>
                <c:pt idx="3">
                  <c:v>11416</c:v>
                </c:pt>
                <c:pt idx="4">
                  <c:v>6159</c:v>
                </c:pt>
                <c:pt idx="5">
                  <c:v>9731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481-46CD-B560-61615AC5A8D0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gradFill>
      <a:gsLst>
        <a:gs pos="0">
          <a:srgbClr val="92D050"/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B91-499D-9258-F04AF742CCF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B91-499D-9258-F04AF742CCF6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B91-499D-9258-F04AF742CCF6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B91-499D-9258-F04AF742CCF6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B91-499D-9258-F04AF742CCF6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D5D-4DD7-A2EF-1A4AB6788A62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Sayfa1!$A$2:$A$7</c:f>
              <c:strCache>
                <c:ptCount val="6"/>
                <c:pt idx="0">
                  <c:v>ONAMA</c:v>
                </c:pt>
                <c:pt idx="1">
                  <c:v>BOZMA</c:v>
                </c:pt>
                <c:pt idx="2">
                  <c:v>RED</c:v>
                </c:pt>
                <c:pt idx="3">
                  <c:v>GÖNDERME</c:v>
                </c:pt>
                <c:pt idx="4">
                  <c:v>GERİ ÇEVİRME</c:v>
                </c:pt>
                <c:pt idx="5">
                  <c:v>DİĞER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499</c:v>
                </c:pt>
                <c:pt idx="1">
                  <c:v>119</c:v>
                </c:pt>
                <c:pt idx="2">
                  <c:v>191</c:v>
                </c:pt>
                <c:pt idx="3">
                  <c:v>59</c:v>
                </c:pt>
                <c:pt idx="4">
                  <c:v>85</c:v>
                </c:pt>
                <c:pt idx="5">
                  <c:v>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B91-499D-9258-F04AF742CCF6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gradFill>
      <a:gsLst>
        <a:gs pos="0">
          <a:srgbClr val="92D050"/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BA8-433C-8E28-AD0946110D5A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BA8-433C-8E28-AD0946110D5A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BA8-433C-8E28-AD0946110D5A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426-4FA6-ADFC-F0DDC72D47CC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BA8-433C-8E28-AD0946110D5A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BA8-433C-8E28-AD0946110D5A}"/>
              </c:ext>
            </c:extLst>
          </c:dPt>
          <c:dLbls>
            <c:dLbl>
              <c:idx val="4"/>
              <c:layout>
                <c:manualLayout>
                  <c:x val="-3.0193236714975851E-2"/>
                  <c:y val="2.3349139965684117E-2"/>
                </c:manualLayout>
              </c:layout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BA8-433C-8E28-AD0946110D5A}"/>
                </c:ext>
              </c:extLst>
            </c:dLbl>
            <c:dLbl>
              <c:idx val="5"/>
              <c:layout>
                <c:manualLayout>
                  <c:x val="4.8611111111111112E-2"/>
                  <c:y val="9.7135639658422236E-3"/>
                </c:manualLayout>
              </c:layout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BA8-433C-8E28-AD0946110D5A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Sayfa1!$A$2:$A$7</c:f>
              <c:strCache>
                <c:ptCount val="6"/>
                <c:pt idx="0">
                  <c:v>ONAMA</c:v>
                </c:pt>
                <c:pt idx="1">
                  <c:v>BOZMA</c:v>
                </c:pt>
                <c:pt idx="2">
                  <c:v>RED</c:v>
                </c:pt>
                <c:pt idx="3">
                  <c:v>GÖNDERME</c:v>
                </c:pt>
                <c:pt idx="4">
                  <c:v>GERİ ÇEVİRME</c:v>
                </c:pt>
                <c:pt idx="5">
                  <c:v>DİĞER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121760</c:v>
                </c:pt>
                <c:pt idx="1">
                  <c:v>62991</c:v>
                </c:pt>
                <c:pt idx="2">
                  <c:v>38023</c:v>
                </c:pt>
                <c:pt idx="3">
                  <c:v>17229</c:v>
                </c:pt>
                <c:pt idx="4">
                  <c:v>24160</c:v>
                </c:pt>
                <c:pt idx="5">
                  <c:v>1770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93-423B-8134-C53A0BCC883F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gradFill>
      <a:gsLst>
        <a:gs pos="0">
          <a:srgbClr val="92D050"/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EA4-43EF-91B2-6CA50A9F041A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EA4-43EF-91B2-6CA50A9F041A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EA4-43EF-91B2-6CA50A9F041A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EA4-43EF-91B2-6CA50A9F041A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EA4-43EF-91B2-6CA50A9F041A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Sayfa1!$A$2:$A$6</c:f>
              <c:strCache>
                <c:ptCount val="5"/>
                <c:pt idx="0">
                  <c:v>ONAMA</c:v>
                </c:pt>
                <c:pt idx="1">
                  <c:v>BOZMA</c:v>
                </c:pt>
                <c:pt idx="2">
                  <c:v>RED</c:v>
                </c:pt>
                <c:pt idx="3">
                  <c:v>GÖNDERME</c:v>
                </c:pt>
                <c:pt idx="4">
                  <c:v>GERİ ÇEVİRME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6308</c:v>
                </c:pt>
                <c:pt idx="1">
                  <c:v>1880</c:v>
                </c:pt>
                <c:pt idx="2">
                  <c:v>779</c:v>
                </c:pt>
                <c:pt idx="3">
                  <c:v>1773</c:v>
                </c:pt>
                <c:pt idx="4">
                  <c:v>980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93-423B-8134-C53A0BCC883F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gradFill>
      <a:gsLst>
        <a:gs pos="0">
          <a:srgbClr val="92D050"/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218D7-A7F1-45FA-AC9D-67555413AF77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ADE7B-FC6F-4986-AA74-F7DC633C9A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5219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Köklü</a:t>
            </a:r>
            <a:r>
              <a:rPr lang="tr-T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yapısal bir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değişiklik öngörmesi</a:t>
            </a:r>
            <a:r>
              <a:rPr lang="tr-T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nedeniyle proje, Kalkınma Projesi niteliğindedir. Bu nedenle Projenin finansmanı  Yargıtay’a tahsis edilen kalkınma bütçesinden karşılanmaktadır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DE7B-FC6F-4986-AA74-F7DC633C9A9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816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İşbölümünün</a:t>
            </a:r>
            <a:r>
              <a:rPr lang="tr-TR" baseline="0" dirty="0" smtClean="0"/>
              <a:t> buna göre değerlendirilmesi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DE7B-FC6F-4986-AA74-F7DC633C9A9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85860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Not : Aktarım sayıları çıkarılmıştır.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DE7B-FC6F-4986-AA74-F7DC633C9A9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5842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Not : Yukardaki veriler Yargıtay Cumhuriyet Başsavcılığına gelen dosya</a:t>
            </a:r>
            <a:r>
              <a:rPr lang="tr-TR" baseline="0" dirty="0" smtClean="0"/>
              <a:t> sayılarını göstermektedir.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ADE7B-FC6F-4986-AA74-F7DC633C9A9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03763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66C4-741B-49C4-B346-58491A5B9698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880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9472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71339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0017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53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6576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55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829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0326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702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1870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768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4ECF5-11E5-409F-A4E4-C3B5FF9ED6B4}" type="datetimeFigureOut">
              <a:rPr lang="tr-TR" smtClean="0"/>
              <a:pPr/>
              <a:t>09.07.2018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0CFDD-1EF4-4602-B378-AEEB67EE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8415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8717280" cy="199644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700" b="1" dirty="0" smtClean="0"/>
              <a:t>YARGITAY İŞ SÜREÇLERİNİN YENİDEN YAPILANDIRILMASI VE VERİMLİLİK KONTROLÜ PROJESİ</a:t>
            </a:r>
            <a:endParaRPr lang="tr-TR" sz="47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323148" y="4236720"/>
            <a:ext cx="7406640" cy="1981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tr-TR" sz="3600" dirty="0"/>
              <a:t>Dr. Mustafa SALDIRIM</a:t>
            </a:r>
          </a:p>
          <a:p>
            <a:pPr algn="ctr"/>
            <a:r>
              <a:rPr lang="tr-TR" sz="3600" dirty="0"/>
              <a:t>Yargıtay Genel Sekreter Yardımcısı</a:t>
            </a:r>
          </a:p>
          <a:p>
            <a:endParaRPr lang="tr-TR" dirty="0" smtClean="0"/>
          </a:p>
          <a:p>
            <a:pPr algn="ctr"/>
            <a:r>
              <a:rPr lang="tr-TR" b="1" dirty="0" smtClean="0"/>
              <a:t>28 HAZİRAN 2018 - Ankara</a:t>
            </a:r>
            <a:endParaRPr lang="tr-TR" b="1" dirty="0"/>
          </a:p>
        </p:txBody>
      </p:sp>
      <p:pic>
        <p:nvPicPr>
          <p:cNvPr id="10" name="Resim 9" descr="C:\Users\yr503555\Desktop\LOGOLAR\unname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" y="447674"/>
            <a:ext cx="953453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esim 10" descr="C:\Users\yr503555\Desktop\küçük 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29788" y="180340"/>
            <a:ext cx="2080260" cy="12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27061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795805"/>
              </p:ext>
            </p:extLst>
          </p:nvPr>
        </p:nvGraphicFramePr>
        <p:xfrm>
          <a:off x="104273" y="1417320"/>
          <a:ext cx="11943347" cy="527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1295400" y="0"/>
            <a:ext cx="8530389" cy="1325563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cs typeface="Arial" panose="020B0604020202020204" pitchFamily="34" charset="0"/>
              </a:rPr>
              <a:t>BÖLGE ADLİYE MAHKEMELERİNİN  </a:t>
            </a:r>
            <a:br>
              <a:rPr lang="tr-TR" sz="3600" b="1" dirty="0">
                <a:cs typeface="Arial" panose="020B0604020202020204" pitchFamily="34" charset="0"/>
              </a:rPr>
            </a:br>
            <a:r>
              <a:rPr lang="tr-TR" sz="3600" b="1" dirty="0">
                <a:cs typeface="Arial" panose="020B0604020202020204" pitchFamily="34" charset="0"/>
              </a:rPr>
              <a:t>YARGITAY’IN İŞ YÜKÜNE ETKİSİ </a:t>
            </a: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(HUKUK)</a:t>
            </a:r>
            <a:endParaRPr lang="tr-TR" sz="36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" descr="C:\Users\yr503555\Desktop\küçük logo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25789" y="0"/>
            <a:ext cx="2366211" cy="141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 descr="C:\Users\yr503555\Desktop\LOGOLAR\unnamed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0107" y="0"/>
            <a:ext cx="1594587" cy="141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786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78848463"/>
              </p:ext>
            </p:extLst>
          </p:nvPr>
        </p:nvGraphicFramePr>
        <p:xfrm>
          <a:off x="152400" y="1475874"/>
          <a:ext cx="11201400" cy="528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Başlık 1"/>
          <p:cNvSpPr txBox="1">
            <a:spLocks/>
          </p:cNvSpPr>
          <p:nvPr/>
        </p:nvSpPr>
        <p:spPr>
          <a:xfrm>
            <a:off x="1371600" y="269714"/>
            <a:ext cx="83581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dirty="0" smtClean="0">
                <a:cs typeface="Arial" panose="020B0604020202020204" pitchFamily="34" charset="0"/>
              </a:rPr>
              <a:t>BÖLGE ADLİYE MAHKEMELERİNİN </a:t>
            </a:r>
            <a:br>
              <a:rPr lang="tr-TR" sz="3600" b="1" dirty="0" smtClean="0">
                <a:cs typeface="Arial" panose="020B0604020202020204" pitchFamily="34" charset="0"/>
              </a:rPr>
            </a:br>
            <a:r>
              <a:rPr lang="tr-TR" sz="3600" b="1" dirty="0" smtClean="0">
                <a:cs typeface="Arial" panose="020B0604020202020204" pitchFamily="34" charset="0"/>
              </a:rPr>
              <a:t>YARGITAY’IN İŞ YÜKÜNE ETKİSİ </a:t>
            </a:r>
            <a:r>
              <a:rPr lang="tr-TR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(CEZA)</a:t>
            </a:r>
            <a:endParaRPr lang="tr-TR" sz="36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Resim 5" descr="C:\Users\yr503555\Desktop\küçük logo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29788" y="180340"/>
            <a:ext cx="2080260" cy="12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Resim 6" descr="C:\Users\yr503555\Desktop\LOGOLAR\unnamed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47" y="447674"/>
            <a:ext cx="953453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0638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0" y="-1"/>
            <a:ext cx="8434388" cy="1483895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/>
              <a:t> </a:t>
            </a:r>
            <a:r>
              <a:rPr lang="tr-TR" sz="3600" b="1" u="sng" dirty="0">
                <a:solidFill>
                  <a:srgbClr val="FF0000"/>
                </a:solidFill>
              </a:rPr>
              <a:t>CEZA</a:t>
            </a:r>
            <a:r>
              <a:rPr lang="tr-TR" sz="3600" b="1" dirty="0"/>
              <a:t> DAİRELERİ TARAFINDAN VERİLEN KARAR ORANLARI </a:t>
            </a:r>
            <a:br>
              <a:rPr lang="tr-TR" sz="3600" b="1" dirty="0"/>
            </a:br>
            <a:r>
              <a:rPr lang="tr-TR" sz="3600" b="1" dirty="0"/>
              <a:t>(AKTARIM KARARLARI HARİÇ)(2017)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6851358"/>
              </p:ext>
            </p:extLst>
          </p:nvPr>
        </p:nvGraphicFramePr>
        <p:xfrm>
          <a:off x="0" y="1498599"/>
          <a:ext cx="12098867" cy="530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Resim 3" descr="C:\Users\yr503555\Desktop\küçük logo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11640" y="0"/>
            <a:ext cx="2787227" cy="149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LOGOLAR\unnamed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14706"/>
            <a:ext cx="1523999" cy="14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6433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0" y="-171401"/>
            <a:ext cx="8434388" cy="1449453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BAM’LARDAN GELEN DOSYALAR HAKKINDA CEZA DAİRELERİ TARAFINDAN VERİLEN KARAR ORANLARI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83406458"/>
              </p:ext>
            </p:extLst>
          </p:nvPr>
        </p:nvGraphicFramePr>
        <p:xfrm>
          <a:off x="101600" y="1291389"/>
          <a:ext cx="12005733" cy="5507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Resim 4" descr="C:\Users\yr503555\Desktop\küçük 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29788" y="41074"/>
            <a:ext cx="2080260" cy="12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esim 5" descr="C:\Users\yr503555\Desktop\LOGOLAR\unnamed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47" y="314006"/>
            <a:ext cx="953453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11655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95400" y="-27385"/>
            <a:ext cx="8434388" cy="1444703"/>
          </a:xfrm>
        </p:spPr>
        <p:txBody>
          <a:bodyPr>
            <a:noAutofit/>
          </a:bodyPr>
          <a:lstStyle/>
          <a:p>
            <a:pPr algn="ctr"/>
            <a:r>
              <a:rPr lang="tr-TR" sz="3000" b="1" dirty="0"/>
              <a:t>HUKUK DAİRELERİ TARAFINDAN VERİLEN KARAR ORANLARI </a:t>
            </a:r>
            <a:br>
              <a:rPr lang="tr-TR" sz="3000" b="1" dirty="0"/>
            </a:br>
            <a:r>
              <a:rPr lang="tr-TR" sz="3000" b="1" dirty="0"/>
              <a:t>(AKTARIM KARARLARI HARİÇ)(2017)</a:t>
            </a:r>
          </a:p>
        </p:txBody>
      </p:sp>
      <p:graphicFrame>
        <p:nvGraphicFramePr>
          <p:cNvPr id="4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3422946"/>
              </p:ext>
            </p:extLst>
          </p:nvPr>
        </p:nvGraphicFramePr>
        <p:xfrm>
          <a:off x="76200" y="1417320"/>
          <a:ext cx="12009120" cy="537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Resim 4" descr="C:\Users\yr503555\Desktop\küçük 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48800" y="0"/>
            <a:ext cx="2727960" cy="141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esim 5" descr="C:\Users\yr503555\Desktop\LOGOLAR\unnamed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27386"/>
            <a:ext cx="1615439" cy="144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125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24000" y="-1"/>
            <a:ext cx="8933688" cy="1417319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/>
              <a:t>BAM’LARDAN GELEN DOSYALAR HAKKINDA HUKUK DAİRELERİ TARAFINDAN VERİLEN KARAR </a:t>
            </a:r>
            <a:r>
              <a:rPr lang="tr-TR" sz="3600" b="1" dirty="0" smtClean="0"/>
              <a:t>ORANLARI (2017)</a:t>
            </a:r>
            <a:endParaRPr lang="tr-TR" sz="3600" b="1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/>
          </p:nvPr>
        </p:nvGraphicFramePr>
        <p:xfrm>
          <a:off x="67732" y="1417318"/>
          <a:ext cx="12056535" cy="544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Resim 3" descr="C:\Users\yr503555\Desktop\küçük 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57687" y="1"/>
            <a:ext cx="1666579" cy="108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LOGOLAR\unnamed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23999" cy="141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3913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tr-TR" sz="7200" dirty="0" smtClean="0">
                <a:solidFill>
                  <a:srgbClr val="7030A0"/>
                </a:solidFill>
              </a:rPr>
              <a:t>TEŞEKKÜR </a:t>
            </a:r>
            <a:endParaRPr lang="tr-TR" sz="7200" dirty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tr-TR" sz="7200" dirty="0">
                <a:solidFill>
                  <a:srgbClr val="7030A0"/>
                </a:solidFill>
              </a:rPr>
              <a:t>EDERİM</a:t>
            </a:r>
          </a:p>
          <a:p>
            <a:endParaRPr lang="tr-TR" dirty="0"/>
          </a:p>
        </p:txBody>
      </p:sp>
      <p:pic>
        <p:nvPicPr>
          <p:cNvPr id="4" name="Resim 3" descr="C:\Users\yr503555\Desktop\LOGOLAR\unname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76698" cy="242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küçük 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7585" y="0"/>
            <a:ext cx="4426681" cy="242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951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60"/>
          </a:xfrm>
        </p:spPr>
        <p:txBody>
          <a:bodyPr/>
          <a:lstStyle/>
          <a:p>
            <a:pPr algn="ctr"/>
            <a:r>
              <a:rPr lang="tr-TR" b="1" dirty="0" smtClean="0"/>
              <a:t>PROJENİN AMACI ve BÜTÇE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640" y="1417319"/>
            <a:ext cx="11826240" cy="5303521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Projenin amacı:</a:t>
            </a:r>
          </a:p>
          <a:p>
            <a:pPr algn="just"/>
            <a:r>
              <a:rPr lang="tr-TR" sz="3600" dirty="0" smtClean="0"/>
              <a:t>Yargıtay üyeleri, hâkimler, Cumhuriyet savcıları ve yargı personeline özgü belirlenen </a:t>
            </a:r>
            <a:r>
              <a:rPr lang="tr-TR" sz="3600" dirty="0"/>
              <a:t>etik ilkeler çerçevesinde, </a:t>
            </a:r>
            <a:r>
              <a:rPr lang="tr-TR" sz="3600" u="sng" dirty="0"/>
              <a:t>şeffaflığın</a:t>
            </a:r>
            <a:r>
              <a:rPr lang="tr-TR" sz="3600" dirty="0"/>
              <a:t> ve </a:t>
            </a:r>
            <a:r>
              <a:rPr lang="tr-TR" sz="3600" u="sng" dirty="0"/>
              <a:t>adalet yönetiminde etkinliğin</a:t>
            </a:r>
            <a:r>
              <a:rPr lang="tr-TR" sz="3600" dirty="0"/>
              <a:t> </a:t>
            </a:r>
            <a:r>
              <a:rPr lang="tr-TR" sz="3600" dirty="0" smtClean="0"/>
              <a:t>arttırılması,</a:t>
            </a:r>
          </a:p>
          <a:p>
            <a:pPr algn="just"/>
            <a:r>
              <a:rPr lang="tr-TR" sz="3600" dirty="0" smtClean="0"/>
              <a:t>  Yargı </a:t>
            </a:r>
            <a:r>
              <a:rPr lang="tr-TR" sz="3600" dirty="0"/>
              <a:t>hizmetlerinde bilişim </a:t>
            </a:r>
            <a:r>
              <a:rPr lang="tr-TR" sz="3600" dirty="0" smtClean="0"/>
              <a:t>teknolojileri yardımıyla takip ve denetim sistemlerinin etkinleştirilmesi,</a:t>
            </a:r>
          </a:p>
          <a:p>
            <a:pPr algn="just"/>
            <a:r>
              <a:rPr lang="tr-TR" sz="3600" dirty="0" smtClean="0"/>
              <a:t> Yargıtay’daki </a:t>
            </a:r>
            <a:r>
              <a:rPr lang="tr-TR" sz="3600" dirty="0"/>
              <a:t>iş </a:t>
            </a:r>
            <a:r>
              <a:rPr lang="tr-TR" sz="3600" dirty="0" smtClean="0"/>
              <a:t>akışının ve verimliliğin kontrolü</a:t>
            </a:r>
          </a:p>
          <a:p>
            <a:pPr algn="just"/>
            <a:endParaRPr lang="tr-TR" sz="3600" dirty="0" smtClean="0"/>
          </a:p>
          <a:p>
            <a:pPr algn="just"/>
            <a:r>
              <a:rPr lang="tr-TR" sz="3600" b="1" dirty="0" smtClean="0"/>
              <a:t>BÜTÇE:</a:t>
            </a:r>
            <a:r>
              <a:rPr lang="tr-TR" sz="3600" dirty="0" smtClean="0"/>
              <a:t> 800.000. TL. (Kalkınma Bütçesi)</a:t>
            </a:r>
          </a:p>
          <a:p>
            <a:pPr algn="just"/>
            <a:endParaRPr lang="tr-TR" sz="3600" dirty="0" smtClean="0"/>
          </a:p>
          <a:p>
            <a:pPr algn="just"/>
            <a:endParaRPr lang="tr-TR" sz="3600" dirty="0"/>
          </a:p>
          <a:p>
            <a:endParaRPr lang="tr-TR" dirty="0"/>
          </a:p>
        </p:txBody>
      </p:sp>
      <p:pic>
        <p:nvPicPr>
          <p:cNvPr id="5" name="Resim 4" descr="C:\Users\yr503555\Desktop\LOGOLAR\unname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" y="25082"/>
            <a:ext cx="988219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esim 5" descr="C:\Users\yr503555\Desktop\küçük logo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11740" y="25082"/>
            <a:ext cx="2080260" cy="12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0503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7640" y="-119541"/>
            <a:ext cx="10515600" cy="1325563"/>
          </a:xfrm>
        </p:spPr>
        <p:txBody>
          <a:bodyPr/>
          <a:lstStyle/>
          <a:p>
            <a:pPr algn="ctr"/>
            <a:r>
              <a:rPr lang="tr-TR" b="1" dirty="0"/>
              <a:t>PROJEDEN BEKLENEN 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639" y="1350645"/>
            <a:ext cx="11752811" cy="5349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/>
              <a:t>-Mevcut iş süreçlerini sadeleştiren, modernize eden veya daha etkili hale </a:t>
            </a:r>
            <a:r>
              <a:rPr lang="tr-TR" sz="3600" dirty="0" smtClean="0"/>
              <a:t>getiren çözümler üretilmesi,</a:t>
            </a:r>
            <a:endParaRPr lang="tr-TR" sz="3600" dirty="0"/>
          </a:p>
          <a:p>
            <a:pPr marL="0" indent="0" algn="just">
              <a:buNone/>
            </a:pPr>
            <a:r>
              <a:rPr lang="tr-TR" sz="3600" dirty="0" smtClean="0"/>
              <a:t>-İş </a:t>
            </a:r>
            <a:r>
              <a:rPr lang="tr-TR" sz="3600" dirty="0"/>
              <a:t>süreçleri veya UYAP dava yönetim uygulamalarının ayrıntılı iş akış şemalarının hazırlanması ve uygulanmasına destek sağlanması,</a:t>
            </a:r>
          </a:p>
          <a:p>
            <a:pPr marL="0" indent="0" algn="just">
              <a:buNone/>
            </a:pPr>
            <a:r>
              <a:rPr lang="tr-TR" sz="3600" dirty="0"/>
              <a:t>- Yargıtay’ın ihtiyaçlarını karşılayan, tüm adli yargı sistemini bütünsel olarak inceleyecek seviyede birleştirilmek üzere anlamlı istatistiksel veya yönetimsel veriler üretmek üzere </a:t>
            </a:r>
            <a:r>
              <a:rPr lang="tr-TR" sz="3600" dirty="0" smtClean="0"/>
              <a:t>personel </a:t>
            </a:r>
            <a:r>
              <a:rPr lang="tr-TR" sz="3600" dirty="0"/>
              <a:t>yetiştirilmesi</a:t>
            </a:r>
          </a:p>
          <a:p>
            <a:endParaRPr lang="tr-TR" dirty="0"/>
          </a:p>
        </p:txBody>
      </p:sp>
      <p:pic>
        <p:nvPicPr>
          <p:cNvPr id="4" name="Resim 3" descr="C:\Users\yr503555\Desktop\LOGOLAR\unname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" y="25082"/>
            <a:ext cx="988219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küçük 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8770" y="0"/>
            <a:ext cx="2283230" cy="12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329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424094"/>
            <a:ext cx="12192000" cy="72306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</a:t>
            </a:r>
            <a:br>
              <a:rPr lang="tr-TR" dirty="0" smtClean="0"/>
            </a:br>
            <a:r>
              <a:rPr lang="tr-TR" dirty="0" smtClean="0"/>
              <a:t>                            </a:t>
            </a:r>
            <a:r>
              <a:rPr lang="tr-TR" b="1" dirty="0"/>
              <a:t>PROJENİN ÖZEL AMAÇLARI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                  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505" y="1825625"/>
            <a:ext cx="11154295" cy="49076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 smtClean="0"/>
              <a:t>1- Bireysel ve kolektif performans </a:t>
            </a:r>
            <a:r>
              <a:rPr lang="tr-TR" sz="3600" dirty="0"/>
              <a:t>ölçümüne özen gösterilmesi,</a:t>
            </a:r>
          </a:p>
          <a:p>
            <a:pPr marL="0" indent="0" algn="just">
              <a:buNone/>
            </a:pPr>
            <a:r>
              <a:rPr lang="tr-TR" sz="3600" dirty="0"/>
              <a:t>2-Her dairenin yıl içinde sonuçlandıracağı dosya </a:t>
            </a:r>
            <a:r>
              <a:rPr lang="tr-TR" sz="3600" dirty="0" smtClean="0"/>
              <a:t>sayısının planlanması,</a:t>
            </a:r>
            <a:endParaRPr lang="tr-TR" sz="3600" dirty="0"/>
          </a:p>
          <a:p>
            <a:pPr marL="0" indent="0" algn="just">
              <a:buNone/>
            </a:pPr>
            <a:r>
              <a:rPr lang="tr-TR" sz="3600" dirty="0"/>
              <a:t>3-Etkili bir ön inceleme </a:t>
            </a:r>
            <a:r>
              <a:rPr lang="tr-TR" sz="3600" dirty="0" smtClean="0"/>
              <a:t>yapılmasının sağlanması, </a:t>
            </a:r>
            <a:endParaRPr lang="tr-TR" sz="3600" dirty="0"/>
          </a:p>
          <a:p>
            <a:pPr marL="0" indent="0" algn="just">
              <a:buNone/>
            </a:pPr>
            <a:r>
              <a:rPr lang="tr-TR" sz="3600" dirty="0"/>
              <a:t>4-İş yükünün eşit </a:t>
            </a:r>
            <a:r>
              <a:rPr lang="tr-TR" sz="3600" dirty="0" smtClean="0"/>
              <a:t>dağıtılmasını </a:t>
            </a:r>
            <a:r>
              <a:rPr lang="tr-TR" sz="3600" dirty="0"/>
              <a:t>sağlamak </a:t>
            </a:r>
            <a:r>
              <a:rPr lang="tr-TR" sz="3600" dirty="0" smtClean="0"/>
              <a:t>için, </a:t>
            </a:r>
            <a:r>
              <a:rPr lang="tr-TR" sz="3600" dirty="0"/>
              <a:t>otomasyona dayalı bir istatistiksel uygulama geliştirilmesi,</a:t>
            </a:r>
          </a:p>
          <a:p>
            <a:endParaRPr lang="tr-TR" dirty="0"/>
          </a:p>
        </p:txBody>
      </p:sp>
      <p:pic>
        <p:nvPicPr>
          <p:cNvPr id="4" name="Resim 3" descr="C:\Users\yr503555\Desktop\LOGOLAR\unname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" y="25082"/>
            <a:ext cx="988219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küçük 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11740" y="25082"/>
            <a:ext cx="2080260" cy="112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967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                  PROJENİN </a:t>
            </a:r>
            <a:r>
              <a:rPr lang="tr-TR" b="1" dirty="0"/>
              <a:t>ÖZEL AMAÇLARI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640" y="1334770"/>
            <a:ext cx="11186160" cy="484219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5-Yargıtay’ın 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uzmanlaşmayı benimseme ölçüsünün yeniden değerlendirilmesi ve verimlilik bakımından 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yeniden 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 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alınması,</a:t>
            </a: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6-Yargıtay 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Birinci Başkanlık idari birimlerinin insan kaynakları yönetimi 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konusunda desteklenmesi,</a:t>
            </a: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7- 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Yazı işleri müdürleri başta olmak üzere her kademedeki personelin görev tanımlarının net bir şekilde yapılması,</a:t>
            </a:r>
          </a:p>
          <a:p>
            <a:endParaRPr lang="tr-TR" dirty="0"/>
          </a:p>
        </p:txBody>
      </p:sp>
      <p:pic>
        <p:nvPicPr>
          <p:cNvPr id="4" name="Resim 3" descr="C:\Users\yr503555\Desktop\LOGOLAR\unname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" y="25082"/>
            <a:ext cx="988219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küçük logo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11740" y="25082"/>
            <a:ext cx="2080260" cy="112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0886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PROJE FAALİYETLERİ</a:t>
            </a:r>
            <a:endParaRPr lang="tr-TR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987" y="3172322"/>
            <a:ext cx="4084584" cy="1291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2)YUVARLAK MASA TOPLANTILARI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359011"/>
            <a:ext cx="3933895" cy="8336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EĞİTİM PROGRAMLARI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148943" y="4326769"/>
            <a:ext cx="5043057" cy="1423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KALEM PERSONELİ İÇİN REHBER İLKE VE KİTAPÇIKLARIN HAZIRLANMASI</a:t>
            </a:r>
            <a:endParaRPr lang="en-US" sz="3200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987" y="5130947"/>
            <a:ext cx="6038707" cy="15961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3)AKADEMİSYENLER VE UZMANLARLA BİLİMSEL TOPLANTILAR DÜZENLENMESİ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148943" y="5920686"/>
            <a:ext cx="5043057" cy="755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tr-T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KALEM YÖNETMELİĞİ HAZIRLANMASI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331825" y="2796224"/>
            <a:ext cx="4860175" cy="13601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)UYAP SİSTEMİNDE GEREKLİ DÜZENLEMELERİN YAPILMASI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331825" y="1419964"/>
            <a:ext cx="4860175" cy="1291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4)ÇALIŞTAYLAR DÜZENLENMESİ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1949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 FAALİYETLERİ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6015" y="2487105"/>
            <a:ext cx="3773683" cy="13921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UZAKTAN EĞİTİM YÖNTEMLERİNİN KULLANILMASI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0521" y="4642786"/>
            <a:ext cx="3809177" cy="1320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tr-T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DAİRELERİN GERİ ÇEVİRME NEDENLERİNİN TESPİTİ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43917" y="4447376"/>
            <a:ext cx="3812603" cy="17295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11) UYAP ÜZERİNDE UYARI SİSTEMİNİN DEVREYE SOKULMASI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43917" y="2430632"/>
            <a:ext cx="4429580" cy="1505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 İŞ AKIŞINDAKİ KOPUKLUKLARIN ÖNLENMESİ</a:t>
            </a:r>
            <a:endParaRPr lang="en-US" sz="3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2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95401" y="0"/>
            <a:ext cx="8434388" cy="1325563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BAM’LARDAN GELEN DOSYALAR HAKKINDA VERİLEN KARARLARIN TOPLAM KARARLARA ORANI (2017)</a:t>
            </a:r>
          </a:p>
        </p:txBody>
      </p:sp>
      <p:pic>
        <p:nvPicPr>
          <p:cNvPr id="4" name="Resim 3" descr="C:\Users\yr503555\Desktop\küçük 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9788" y="180340"/>
            <a:ext cx="2080260" cy="12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LOGOLAR\unname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" y="447674"/>
            <a:ext cx="953453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5064191"/>
              </p:ext>
            </p:extLst>
          </p:nvPr>
        </p:nvGraphicFramePr>
        <p:xfrm>
          <a:off x="0" y="1773236"/>
          <a:ext cx="12009120" cy="5084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566153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95400" y="0"/>
            <a:ext cx="8434388" cy="1325563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BAM’LARDAN GELEN DOSYALAR HAKKINDA VERİLEN KARARLARIN TOPLAM KARARLARA ORANI (</a:t>
            </a:r>
            <a:r>
              <a:rPr lang="tr-TR" sz="2400" b="1" dirty="0" smtClean="0"/>
              <a:t>2018 İLK 6 AY İÇİN)</a:t>
            </a:r>
            <a:endParaRPr lang="tr-TR" sz="2400" dirty="0"/>
          </a:p>
        </p:txBody>
      </p:sp>
      <p:pic>
        <p:nvPicPr>
          <p:cNvPr id="4" name="Resim 3" descr="C:\Users\yr503555\Desktop\küçük 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9788" y="180340"/>
            <a:ext cx="2080260" cy="12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 descr="C:\Users\yr503555\Desktop\LOGOLAR\unname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" y="447674"/>
            <a:ext cx="953453" cy="9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61936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837930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417</Words>
  <Application>Microsoft Office PowerPoint</Application>
  <PresentationFormat>Özel</PresentationFormat>
  <Paragraphs>67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Office Teması</vt:lpstr>
      <vt:lpstr>                              YARGITAY İŞ SÜREÇLERİNİN YENİDEN YAPILANDIRILMASI VE VERİMLİLİK KONTROLÜ PROJESİ</vt:lpstr>
      <vt:lpstr>PROJENİN AMACI ve BÜTÇE</vt:lpstr>
      <vt:lpstr>PROJEDEN BEKLENEN SONUÇLAR</vt:lpstr>
      <vt:lpstr>                                    PROJENİN ÖZEL AMAÇLARI                               </vt:lpstr>
      <vt:lpstr>                   PROJENİN ÖZEL AMAÇLARI </vt:lpstr>
      <vt:lpstr>PROJE FAALİYETLERİ</vt:lpstr>
      <vt:lpstr>PROJE FAALİYETLERİ</vt:lpstr>
      <vt:lpstr>BAM’LARDAN GELEN DOSYALAR HAKKINDA VERİLEN KARARLARIN TOPLAM KARARLARA ORANI (2017)</vt:lpstr>
      <vt:lpstr>BAM’LARDAN GELEN DOSYALAR HAKKINDA VERİLEN KARARLARIN TOPLAM KARARLARA ORANI (2018 İLK 6 AY İÇİN)</vt:lpstr>
      <vt:lpstr>BÖLGE ADLİYE MAHKEMELERİNİN   YARGITAY’IN İŞ YÜKÜNE ETKİSİ (HUKUK)</vt:lpstr>
      <vt:lpstr>Slayt 11</vt:lpstr>
      <vt:lpstr> CEZA DAİRELERİ TARAFINDAN VERİLEN KARAR ORANLARI  (AKTARIM KARARLARI HARİÇ)(2017)</vt:lpstr>
      <vt:lpstr>BAM’LARDAN GELEN DOSYALAR HAKKINDA CEZA DAİRELERİ TARAFINDAN VERİLEN KARAR ORANLARI</vt:lpstr>
      <vt:lpstr>HUKUK DAİRELERİ TARAFINDAN VERİLEN KARAR ORANLARI  (AKTARIM KARARLARI HARİÇ)(2017)</vt:lpstr>
      <vt:lpstr>BAM’LARDAN GELEN DOSYALAR HAKKINDA HUKUK DAİRELERİ TARAFINDAN VERİLEN KARAR ORANLARI (2017)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Yargının Genel Durumuna İlişkin Bazı Tablolar</dc:title>
  <dc:creator>Mustafa SALDIRIM 35478</dc:creator>
  <cp:lastModifiedBy>yr503555</cp:lastModifiedBy>
  <cp:revision>70</cp:revision>
  <cp:lastPrinted>2018-02-06T14:16:29Z</cp:lastPrinted>
  <dcterms:created xsi:type="dcterms:W3CDTF">2018-02-06T11:58:37Z</dcterms:created>
  <dcterms:modified xsi:type="dcterms:W3CDTF">2018-07-09T12:09:48Z</dcterms:modified>
</cp:coreProperties>
</file>